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Lst>
  <p:sldSz cx="10080625" cy="567055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8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3.xml"/><Relationship Id="rId4" Type="http://schemas.openxmlformats.org/officeDocument/2006/relationships/slide" Target="slides/slide2.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3"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5"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7"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226080"/>
            <a:ext cx="9072000" cy="438840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12"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16"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20"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24"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27"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32" name="PlaceHolder 2"/>
          <p:cNvSpPr>
            <a:spLocks noGrp="1"/>
          </p:cNvSpPr>
          <p:nvPr>
            <p:ph type="body"/>
          </p:nvPr>
        </p:nvSpPr>
        <p:spPr>
          <a:xfrm>
            <a:off x="504000" y="1326600"/>
            <a:ext cx="2921040" cy="156852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3571560" y="1326600"/>
            <a:ext cx="2921040" cy="156852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6639120" y="1326600"/>
            <a:ext cx="2921040" cy="156852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504000" y="3044520"/>
            <a:ext cx="2921040" cy="156852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3571560" y="3044520"/>
            <a:ext cx="2921040" cy="156852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6639120" y="3044520"/>
            <a:ext cx="292104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41"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43"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45"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en-US" sz="3200" b="0" strike="noStrike" spc="-1">
              <a:latin typeface="Arial"/>
            </a:endParaRPr>
          </a:p>
        </p:txBody>
      </p:sp>
      <p:sp>
        <p:nvSpPr>
          <p:cNvPr id="46"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504000" y="226080"/>
            <a:ext cx="9072000" cy="438840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50"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en-US" sz="3200" b="0" strike="noStrike" spc="-1">
              <a:latin typeface="Arial"/>
            </a:endParaRPr>
          </a:p>
        </p:txBody>
      </p:sp>
      <p:sp>
        <p:nvSpPr>
          <p:cNvPr id="51"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en-US" sz="3200" b="0" strike="noStrike" spc="-1">
              <a:latin typeface="Arial"/>
            </a:endParaRPr>
          </a:p>
        </p:txBody>
      </p:sp>
      <p:sp>
        <p:nvSpPr>
          <p:cNvPr id="52"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54"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en-US" sz="3200" b="0" strike="noStrike" spc="-1">
              <a:latin typeface="Arial"/>
            </a:endParaRPr>
          </a:p>
        </p:txBody>
      </p:sp>
      <p:sp>
        <p:nvSpPr>
          <p:cNvPr id="55"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en-US" sz="3200" b="0" strike="noStrike" spc="-1">
              <a:latin typeface="Arial"/>
            </a:endParaRPr>
          </a:p>
        </p:txBody>
      </p:sp>
      <p:sp>
        <p:nvSpPr>
          <p:cNvPr id="56"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58"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en-US" sz="3200" b="0" strike="noStrike" spc="-1">
              <a:latin typeface="Arial"/>
            </a:endParaRPr>
          </a:p>
        </p:txBody>
      </p:sp>
      <p:sp>
        <p:nvSpPr>
          <p:cNvPr id="59"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en-US" sz="3200" b="0" strike="noStrike" spc="-1">
              <a:latin typeface="Arial"/>
            </a:endParaRPr>
          </a:p>
        </p:txBody>
      </p:sp>
      <p:sp>
        <p:nvSpPr>
          <p:cNvPr id="60"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62"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en-US" sz="3200" b="0" strike="noStrike" spc="-1">
              <a:latin typeface="Arial"/>
            </a:endParaRPr>
          </a:p>
        </p:txBody>
      </p:sp>
      <p:sp>
        <p:nvSpPr>
          <p:cNvPr id="63"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65"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en-US" sz="3200" b="0" strike="noStrike" spc="-1">
              <a:latin typeface="Arial"/>
            </a:endParaRPr>
          </a:p>
        </p:txBody>
      </p:sp>
      <p:sp>
        <p:nvSpPr>
          <p:cNvPr id="66"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en-US" sz="3200" b="0" strike="noStrike" spc="-1">
              <a:latin typeface="Arial"/>
            </a:endParaRPr>
          </a:p>
        </p:txBody>
      </p:sp>
      <p:sp>
        <p:nvSpPr>
          <p:cNvPr id="67"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en-US" sz="3200" b="0" strike="noStrike" spc="-1">
              <a:latin typeface="Arial"/>
            </a:endParaRPr>
          </a:p>
        </p:txBody>
      </p:sp>
      <p:sp>
        <p:nvSpPr>
          <p:cNvPr id="68"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endParaRPr lang="en-US" sz="4400" b="0" strike="noStrike" spc="-1">
              <a:latin typeface="Arial"/>
            </a:endParaRPr>
          </a:p>
        </p:txBody>
      </p:sp>
      <p:sp>
        <p:nvSpPr>
          <p:cNvPr id="70" name="PlaceHolder 2"/>
          <p:cNvSpPr>
            <a:spLocks noGrp="1"/>
          </p:cNvSpPr>
          <p:nvPr>
            <p:ph type="body"/>
          </p:nvPr>
        </p:nvSpPr>
        <p:spPr>
          <a:xfrm>
            <a:off x="504000" y="1326600"/>
            <a:ext cx="2921040" cy="1568520"/>
          </a:xfrm>
          <a:prstGeom prst="rect">
            <a:avLst/>
          </a:prstGeom>
        </p:spPr>
        <p:txBody>
          <a:bodyPr lIns="0" tIns="0" rIns="0" bIns="0">
            <a:normAutofit/>
          </a:bodyPr>
          <a:lstStyle/>
          <a:p>
            <a:endParaRPr lang="en-US" sz="3200" b="0" strike="noStrike" spc="-1">
              <a:latin typeface="Arial"/>
            </a:endParaRPr>
          </a:p>
        </p:txBody>
      </p:sp>
      <p:sp>
        <p:nvSpPr>
          <p:cNvPr id="71" name="PlaceHolder 3"/>
          <p:cNvSpPr>
            <a:spLocks noGrp="1"/>
          </p:cNvSpPr>
          <p:nvPr>
            <p:ph type="body"/>
          </p:nvPr>
        </p:nvSpPr>
        <p:spPr>
          <a:xfrm>
            <a:off x="3571560" y="1326600"/>
            <a:ext cx="2921040" cy="1568520"/>
          </a:xfrm>
          <a:prstGeom prst="rect">
            <a:avLst/>
          </a:prstGeom>
        </p:spPr>
        <p:txBody>
          <a:bodyPr lIns="0" tIns="0" rIns="0" bIns="0">
            <a:normAutofit/>
          </a:bodyPr>
          <a:lstStyle/>
          <a:p>
            <a:endParaRPr lang="en-US" sz="3200" b="0" strike="noStrike" spc="-1">
              <a:latin typeface="Arial"/>
            </a:endParaRPr>
          </a:p>
        </p:txBody>
      </p:sp>
      <p:sp>
        <p:nvSpPr>
          <p:cNvPr id="72" name="PlaceHolder 4"/>
          <p:cNvSpPr>
            <a:spLocks noGrp="1"/>
          </p:cNvSpPr>
          <p:nvPr>
            <p:ph type="body"/>
          </p:nvPr>
        </p:nvSpPr>
        <p:spPr>
          <a:xfrm>
            <a:off x="6639120" y="1326600"/>
            <a:ext cx="2921040" cy="1568520"/>
          </a:xfrm>
          <a:prstGeom prst="rect">
            <a:avLst/>
          </a:prstGeom>
        </p:spPr>
        <p:txBody>
          <a:bodyPr lIns="0" tIns="0" rIns="0" bIns="0">
            <a:normAutofit/>
          </a:bodyPr>
          <a:lstStyle/>
          <a:p>
            <a:endParaRPr lang="en-US" sz="3200" b="0" strike="noStrike" spc="-1">
              <a:latin typeface="Arial"/>
            </a:endParaRPr>
          </a:p>
        </p:txBody>
      </p:sp>
      <p:sp>
        <p:nvSpPr>
          <p:cNvPr id="73" name="PlaceHolder 5"/>
          <p:cNvSpPr>
            <a:spLocks noGrp="1"/>
          </p:cNvSpPr>
          <p:nvPr>
            <p:ph type="body"/>
          </p:nvPr>
        </p:nvSpPr>
        <p:spPr>
          <a:xfrm>
            <a:off x="504000" y="3044520"/>
            <a:ext cx="2921040" cy="1568520"/>
          </a:xfrm>
          <a:prstGeom prst="rect">
            <a:avLst/>
          </a:prstGeom>
        </p:spPr>
        <p:txBody>
          <a:bodyPr lIns="0" tIns="0" rIns="0" bIns="0">
            <a:normAutofit/>
          </a:bodyPr>
          <a:lstStyle/>
          <a:p>
            <a:endParaRPr lang="en-US" sz="3200" b="0" strike="noStrike" spc="-1">
              <a:latin typeface="Arial"/>
            </a:endParaRPr>
          </a:p>
        </p:txBody>
      </p:sp>
      <p:sp>
        <p:nvSpPr>
          <p:cNvPr id="74" name="PlaceHolder 6"/>
          <p:cNvSpPr>
            <a:spLocks noGrp="1"/>
          </p:cNvSpPr>
          <p:nvPr>
            <p:ph type="body"/>
          </p:nvPr>
        </p:nvSpPr>
        <p:spPr>
          <a:xfrm>
            <a:off x="3571560" y="3044520"/>
            <a:ext cx="2921040" cy="1568520"/>
          </a:xfrm>
          <a:prstGeom prst="rect">
            <a:avLst/>
          </a:prstGeom>
        </p:spPr>
        <p:txBody>
          <a:bodyPr lIns="0" tIns="0" rIns="0" bIns="0">
            <a:normAutofit/>
          </a:bodyPr>
          <a:lstStyle/>
          <a:p>
            <a:endParaRPr lang="en-US" sz="3200" b="0" strike="noStrike" spc="-1">
              <a:latin typeface="Arial"/>
            </a:endParaRPr>
          </a:p>
        </p:txBody>
      </p:sp>
      <p:sp>
        <p:nvSpPr>
          <p:cNvPr id="75" name="PlaceHolder 7"/>
          <p:cNvSpPr>
            <a:spLocks noGrp="1"/>
          </p:cNvSpPr>
          <p:nvPr>
            <p:ph type="body"/>
          </p:nvPr>
        </p:nvSpPr>
        <p:spPr>
          <a:xfrm>
            <a:off x="6639120" y="3044520"/>
            <a:ext cx="2921040" cy="15685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 name="PlaceHolder 2"/>
          <p:cNvSpPr>
            <a:spLocks noGrp="1"/>
          </p:cNvSpPr>
          <p:nvPr>
            <p:ph type="body"/>
          </p:nvPr>
        </p:nvSpPr>
        <p:spPr>
          <a:xfrm>
            <a:off x="504000" y="1326600"/>
            <a:ext cx="9072000" cy="32886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226080"/>
            <a:ext cx="9072000" cy="9464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9" name="PlaceHolder 2"/>
          <p:cNvSpPr>
            <a:spLocks noGrp="1"/>
          </p:cNvSpPr>
          <p:nvPr>
            <p:ph type="body"/>
          </p:nvPr>
        </p:nvSpPr>
        <p:spPr>
          <a:xfrm>
            <a:off x="504000" y="1326600"/>
            <a:ext cx="9072000" cy="32886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CustomShape 1"/>
          <p:cNvSpPr/>
          <p:nvPr/>
        </p:nvSpPr>
        <p:spPr>
          <a:xfrm>
            <a:off x="-21600" y="78840"/>
            <a:ext cx="7794000" cy="5636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US" sz="2000" b="1" strike="noStrike" spc="-1">
                <a:solidFill>
                  <a:srgbClr val="000000"/>
                </a:solidFill>
                <a:latin typeface="Arial"/>
                <a:ea typeface="DejaVu Sans"/>
              </a:rPr>
              <a:t>Welcome to DBSA Bellevue</a:t>
            </a:r>
            <a:r>
              <a:rPr lang="en-US" sz="2000" b="0" strike="noStrike" spc="-1">
                <a:solidFill>
                  <a:srgbClr val="000000"/>
                </a:solidFill>
                <a:latin typeface="Arial"/>
                <a:ea typeface="DejaVu Sans"/>
              </a:rPr>
              <a:t>.</a:t>
            </a:r>
            <a:endParaRPr lang="en-US" sz="2000" b="0" strike="noStrike" spc="-1">
              <a:latin typeface="Arial"/>
            </a:endParaRPr>
          </a:p>
          <a:p>
            <a:pPr>
              <a:lnSpc>
                <a:spcPct val="100000"/>
              </a:lnSpc>
            </a:pPr>
            <a:r>
              <a:rPr lang="en-US" sz="1800" b="0" strike="noStrike" spc="-1">
                <a:solidFill>
                  <a:srgbClr val="000000"/>
                </a:solidFill>
                <a:latin typeface="Arial"/>
                <a:ea typeface="DejaVu Sans"/>
              </a:rPr>
              <a:t>  </a:t>
            </a:r>
            <a:endParaRPr lang="en-US" sz="1800" b="0" strike="noStrike" spc="-1">
              <a:latin typeface="Arial"/>
            </a:endParaRPr>
          </a:p>
          <a:p>
            <a:pPr>
              <a:lnSpc>
                <a:spcPct val="100000"/>
              </a:lnSpc>
            </a:pPr>
            <a:r>
              <a:rPr lang="en-US" sz="1700" b="1" strike="noStrike" spc="-1">
                <a:solidFill>
                  <a:srgbClr val="000000"/>
                </a:solidFill>
                <a:latin typeface="Arial"/>
                <a:ea typeface="DejaVu Sans"/>
              </a:rPr>
              <a:t>Depression and Bipolar are due to chemical makeup, not a character flaw. </a:t>
            </a:r>
            <a:endParaRPr lang="en-US" sz="1700" b="0" strike="noStrike" spc="-1">
              <a:latin typeface="Arial"/>
            </a:endParaRPr>
          </a:p>
          <a:p>
            <a:pPr>
              <a:lnSpc>
                <a:spcPct val="100000"/>
              </a:lnSpc>
            </a:pPr>
            <a:r>
              <a:rPr lang="en-US" sz="1700" b="0" strike="noStrike" spc="-1">
                <a:solidFill>
                  <a:srgbClr val="000000"/>
                </a:solidFill>
                <a:latin typeface="Arial"/>
                <a:ea typeface="DejaVu Sans"/>
              </a:rPr>
              <a:t>It is in my power to help myself and others, for that reason I belong to this fellowship. We are people with mood disorders, not professionals. We share our thoughts, feelings and our experiences.</a:t>
            </a:r>
            <a:endParaRPr lang="en-US" sz="1700" b="0" strike="noStrike" spc="-1">
              <a:latin typeface="Arial"/>
            </a:endParaRPr>
          </a:p>
          <a:p>
            <a:pPr>
              <a:lnSpc>
                <a:spcPct val="100000"/>
              </a:lnSpc>
            </a:pPr>
            <a:r>
              <a:rPr lang="en-US" sz="1700" b="0" strike="noStrike" spc="-1">
                <a:solidFill>
                  <a:srgbClr val="000000"/>
                </a:solidFill>
                <a:latin typeface="Arial"/>
                <a:ea typeface="DejaVu Sans"/>
              </a:rPr>
              <a:t>  </a:t>
            </a:r>
            <a:endParaRPr lang="en-US" sz="1700" b="0" strike="noStrike" spc="-1">
              <a:latin typeface="Arial"/>
            </a:endParaRPr>
          </a:p>
          <a:p>
            <a:pPr>
              <a:lnSpc>
                <a:spcPct val="100000"/>
              </a:lnSpc>
            </a:pPr>
            <a:r>
              <a:rPr lang="en-US" sz="1700" b="1" strike="noStrike" spc="-1">
                <a:solidFill>
                  <a:srgbClr val="000000"/>
                </a:solidFill>
                <a:latin typeface="Arial"/>
                <a:ea typeface="DejaVu Sans"/>
              </a:rPr>
              <a:t>Here are the guidelines for this meeting.</a:t>
            </a:r>
            <a:r>
              <a:rPr lang="en-US" sz="1700" b="0" strike="noStrike" spc="-1">
                <a:solidFill>
                  <a:srgbClr val="000000"/>
                </a:solidFill>
                <a:latin typeface="Arial"/>
                <a:ea typeface="DejaVu Sans"/>
              </a:rPr>
              <a:t> </a:t>
            </a:r>
            <a:endParaRPr lang="en-US" sz="1700" b="0" strike="noStrike" spc="-1">
              <a:latin typeface="Arial"/>
            </a:endParaRPr>
          </a:p>
          <a:p>
            <a:pPr>
              <a:lnSpc>
                <a:spcPct val="100000"/>
              </a:lnSpc>
            </a:pPr>
            <a:endParaRPr lang="en-US" sz="1700" b="0" strike="noStrike" spc="-1">
              <a:latin typeface="Arial"/>
            </a:endParaRPr>
          </a:p>
          <a:p>
            <a:pPr>
              <a:lnSpc>
                <a:spcPct val="100000"/>
              </a:lnSpc>
            </a:pPr>
            <a:r>
              <a:rPr lang="en-US" sz="1700" b="1" strike="noStrike" spc="-1">
                <a:solidFill>
                  <a:srgbClr val="000000"/>
                </a:solidFill>
                <a:latin typeface="Arial"/>
                <a:ea typeface="DejaVu Sans"/>
              </a:rPr>
              <a:t>Share the air</a:t>
            </a:r>
            <a:endParaRPr lang="en-US" sz="1700" b="0" strike="noStrike" spc="-1">
              <a:latin typeface="Arial"/>
            </a:endParaRPr>
          </a:p>
          <a:p>
            <a:pPr>
              <a:lnSpc>
                <a:spcPct val="100000"/>
              </a:lnSpc>
            </a:pPr>
            <a:r>
              <a:rPr lang="en-US" sz="1700" b="0" strike="noStrike" spc="-1">
                <a:solidFill>
                  <a:srgbClr val="000000"/>
                </a:solidFill>
                <a:latin typeface="Arial"/>
                <a:ea typeface="DejaVu Sans"/>
              </a:rPr>
              <a:t>Each person who wishes to share has an opportunity to do so. No one person should monopolize the group time.</a:t>
            </a:r>
            <a:endParaRPr lang="en-US" sz="1700" b="0" strike="noStrike" spc="-1">
              <a:latin typeface="Arial"/>
            </a:endParaRPr>
          </a:p>
          <a:p>
            <a:pPr>
              <a:lnSpc>
                <a:spcPct val="100000"/>
              </a:lnSpc>
            </a:pPr>
            <a:endParaRPr lang="en-US" sz="1700" b="0" strike="noStrike" spc="-1">
              <a:latin typeface="Arial"/>
            </a:endParaRPr>
          </a:p>
          <a:p>
            <a:pPr>
              <a:lnSpc>
                <a:spcPct val="100000"/>
              </a:lnSpc>
            </a:pPr>
            <a:r>
              <a:rPr lang="en-US" sz="1700" b="1" strike="noStrike" spc="-1">
                <a:solidFill>
                  <a:srgbClr val="000000"/>
                </a:solidFill>
                <a:latin typeface="Arial"/>
                <a:ea typeface="DejaVu Sans"/>
              </a:rPr>
              <a:t>One person speaks at a time </a:t>
            </a:r>
            <a:endParaRPr lang="en-US" sz="1700" b="0" strike="noStrike" spc="-1">
              <a:latin typeface="Arial"/>
            </a:endParaRPr>
          </a:p>
          <a:p>
            <a:pPr>
              <a:lnSpc>
                <a:spcPct val="100000"/>
              </a:lnSpc>
            </a:pPr>
            <a:r>
              <a:rPr lang="en-US" sz="1700" b="0" strike="noStrike" spc="-1">
                <a:solidFill>
                  <a:srgbClr val="000000"/>
                </a:solidFill>
                <a:latin typeface="Arial"/>
                <a:ea typeface="DejaVu Sans"/>
              </a:rPr>
              <a:t>Each person should be allowed to speak without interruption or side conversations.</a:t>
            </a:r>
            <a:endParaRPr lang="en-US" sz="1700" b="0" strike="noStrike" spc="-1">
              <a:latin typeface="Arial"/>
            </a:endParaRPr>
          </a:p>
          <a:p>
            <a:pPr>
              <a:lnSpc>
                <a:spcPct val="100000"/>
              </a:lnSpc>
            </a:pPr>
            <a:endParaRPr lang="en-US" sz="1700" b="0" strike="noStrike" spc="-1">
              <a:latin typeface="Arial"/>
            </a:endParaRPr>
          </a:p>
          <a:p>
            <a:pPr>
              <a:lnSpc>
                <a:spcPct val="100000"/>
              </a:lnSpc>
            </a:pPr>
            <a:r>
              <a:rPr lang="en-US" sz="1700" b="1" strike="noStrike" spc="-1">
                <a:solidFill>
                  <a:srgbClr val="000000"/>
                </a:solidFill>
                <a:latin typeface="Arial"/>
                <a:ea typeface="DejaVu Sans"/>
              </a:rPr>
              <a:t>What is said here, stays here</a:t>
            </a:r>
            <a:endParaRPr lang="en-US" sz="1700" b="0" strike="noStrike" spc="-1">
              <a:latin typeface="Arial"/>
            </a:endParaRPr>
          </a:p>
          <a:p>
            <a:pPr>
              <a:lnSpc>
                <a:spcPct val="100000"/>
              </a:lnSpc>
            </a:pPr>
            <a:r>
              <a:rPr lang="en-US" sz="1700" b="0" strike="noStrike" spc="-1">
                <a:solidFill>
                  <a:srgbClr val="000000"/>
                </a:solidFill>
                <a:latin typeface="Arial"/>
                <a:ea typeface="DejaVu Sans"/>
              </a:rPr>
              <a:t>This is the essential principle of confidentiality; and must be respected by everyone.</a:t>
            </a:r>
            <a:endParaRPr lang="en-US" sz="1700" b="0" strike="noStrike" spc="-1">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CustomShape 1"/>
          <p:cNvSpPr/>
          <p:nvPr/>
        </p:nvSpPr>
        <p:spPr>
          <a:xfrm>
            <a:off x="32040" y="127800"/>
            <a:ext cx="6573600" cy="4695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US" sz="1700" b="1" strike="noStrike" spc="-1">
                <a:solidFill>
                  <a:srgbClr val="000000"/>
                </a:solidFill>
                <a:latin typeface="Arial"/>
                <a:ea typeface="DejaVu Sans"/>
              </a:rPr>
              <a:t>Differences of opinion are OK</a:t>
            </a:r>
            <a:r>
              <a:rPr lang="en-US" sz="1700" b="0" strike="noStrike" spc="-1">
                <a:solidFill>
                  <a:srgbClr val="000000"/>
                </a:solidFill>
                <a:latin typeface="Arial"/>
                <a:ea typeface="DejaVu Sans"/>
              </a:rPr>
              <a:t>                                                         Everyone is entitled to their opinion.</a:t>
            </a:r>
            <a:endParaRPr lang="en-US" sz="1700" b="0" strike="noStrike" spc="-1">
              <a:latin typeface="Arial"/>
            </a:endParaRPr>
          </a:p>
          <a:p>
            <a:pPr>
              <a:lnSpc>
                <a:spcPct val="100000"/>
              </a:lnSpc>
            </a:pPr>
            <a:endParaRPr lang="en-US" sz="1700" b="0" strike="noStrike" spc="-1">
              <a:latin typeface="Arial"/>
            </a:endParaRPr>
          </a:p>
          <a:p>
            <a:pPr>
              <a:lnSpc>
                <a:spcPct val="100000"/>
              </a:lnSpc>
            </a:pPr>
            <a:r>
              <a:rPr lang="en-US" sz="1700" b="1" strike="noStrike" spc="-1">
                <a:solidFill>
                  <a:srgbClr val="000000"/>
                </a:solidFill>
                <a:latin typeface="Arial"/>
                <a:ea typeface="DejaVu Sans"/>
              </a:rPr>
              <a:t>We are all equal</a:t>
            </a:r>
            <a:endParaRPr lang="en-US" sz="1700" b="0" strike="noStrike" spc="-1">
              <a:latin typeface="Arial"/>
            </a:endParaRPr>
          </a:p>
          <a:p>
            <a:pPr>
              <a:lnSpc>
                <a:spcPct val="100000"/>
              </a:lnSpc>
            </a:pPr>
            <a:r>
              <a:rPr lang="en-US" sz="1700" b="0" strike="noStrike" spc="-1">
                <a:solidFill>
                  <a:srgbClr val="000000"/>
                </a:solidFill>
                <a:latin typeface="Arial"/>
                <a:ea typeface="DejaVu Sans"/>
              </a:rPr>
              <a:t>We accept all cultural, social, racial, sexual, age and other differences and promote their acceptance.</a:t>
            </a:r>
            <a:endParaRPr lang="en-US" sz="1700" b="0" strike="noStrike" spc="-1">
              <a:latin typeface="Arial"/>
            </a:endParaRPr>
          </a:p>
          <a:p>
            <a:pPr>
              <a:lnSpc>
                <a:spcPct val="100000"/>
              </a:lnSpc>
            </a:pPr>
            <a:endParaRPr lang="en-US" sz="1700" b="0" strike="noStrike" spc="-1">
              <a:latin typeface="Arial"/>
            </a:endParaRPr>
          </a:p>
          <a:p>
            <a:pPr>
              <a:lnSpc>
                <a:spcPct val="100000"/>
              </a:lnSpc>
            </a:pPr>
            <a:r>
              <a:rPr lang="en-US" sz="1700" b="1" strike="noStrike" spc="-1">
                <a:solidFill>
                  <a:srgbClr val="000000"/>
                </a:solidFill>
                <a:latin typeface="Arial"/>
                <a:ea typeface="DejaVu Sans"/>
              </a:rPr>
              <a:t>Use I language</a:t>
            </a:r>
            <a:endParaRPr lang="en-US" sz="1700" b="0" strike="noStrike" spc="-1">
              <a:latin typeface="Arial"/>
            </a:endParaRPr>
          </a:p>
          <a:p>
            <a:pPr>
              <a:lnSpc>
                <a:spcPct val="100000"/>
              </a:lnSpc>
            </a:pPr>
            <a:r>
              <a:rPr lang="en-US" sz="1700" b="0" strike="noStrike" spc="-1">
                <a:solidFill>
                  <a:srgbClr val="000000"/>
                </a:solidFill>
                <a:latin typeface="Arial"/>
                <a:ea typeface="DejaVu Sans"/>
              </a:rPr>
              <a:t>We share from our personal experiences. We do not instruct. Do not say, “You should do this.”  Say, ”When that happened to me I did...” We do not judge, confront or tell anyone what they need to do.</a:t>
            </a:r>
            <a:endParaRPr lang="en-US" sz="1700" b="0" strike="noStrike" spc="-1">
              <a:latin typeface="Arial"/>
            </a:endParaRPr>
          </a:p>
          <a:p>
            <a:pPr>
              <a:lnSpc>
                <a:spcPct val="100000"/>
              </a:lnSpc>
            </a:pPr>
            <a:endParaRPr lang="en-US" sz="1700" b="0" strike="noStrike" spc="-1">
              <a:latin typeface="Arial"/>
            </a:endParaRPr>
          </a:p>
          <a:p>
            <a:pPr>
              <a:lnSpc>
                <a:spcPct val="100000"/>
              </a:lnSpc>
            </a:pPr>
            <a:r>
              <a:rPr lang="en-US" sz="1700" b="1" strike="noStrike" spc="-1">
                <a:solidFill>
                  <a:srgbClr val="000000"/>
                </a:solidFill>
                <a:latin typeface="Arial"/>
                <a:ea typeface="DejaVu Sans"/>
              </a:rPr>
              <a:t>It is Ok not to share</a:t>
            </a:r>
            <a:r>
              <a:rPr lang="en-US" sz="1700" b="0" strike="noStrike" spc="-1">
                <a:solidFill>
                  <a:srgbClr val="000000"/>
                </a:solidFill>
                <a:latin typeface="Arial"/>
                <a:ea typeface="DejaVu Sans"/>
              </a:rPr>
              <a:t>                                                                          People don’t have to share if they don’t want to.</a:t>
            </a:r>
            <a:endParaRPr lang="en-US" sz="1700" b="0" strike="noStrike" spc="-1">
              <a:latin typeface="Arial"/>
            </a:endParaRPr>
          </a:p>
          <a:p>
            <a:pPr>
              <a:lnSpc>
                <a:spcPct val="100000"/>
              </a:lnSpc>
            </a:pPr>
            <a:endParaRPr lang="en-US" sz="1700" b="0" strike="noStrike" spc="-1">
              <a:latin typeface="Arial"/>
            </a:endParaRPr>
          </a:p>
          <a:p>
            <a:pPr>
              <a:lnSpc>
                <a:spcPct val="100000"/>
              </a:lnSpc>
            </a:pPr>
            <a:r>
              <a:rPr lang="en-US" sz="1700" b="1" strike="noStrike" spc="-1">
                <a:solidFill>
                  <a:srgbClr val="000000"/>
                </a:solidFill>
                <a:latin typeface="Arial"/>
                <a:ea typeface="DejaVu Sans"/>
              </a:rPr>
              <a:t>It is everyone’s responsibility to make the support group a safe place to share</a:t>
            </a:r>
            <a:endParaRPr lang="en-US" sz="1700" b="0" strike="noStrike" spc="-1">
              <a:latin typeface="Arial"/>
            </a:endParaRPr>
          </a:p>
          <a:p>
            <a:pPr>
              <a:lnSpc>
                <a:spcPct val="100000"/>
              </a:lnSpc>
            </a:pPr>
            <a:r>
              <a:rPr lang="en-US" sz="1700" b="0" strike="noStrike" spc="-1">
                <a:solidFill>
                  <a:srgbClr val="000000"/>
                </a:solidFill>
                <a:latin typeface="Arial"/>
                <a:ea typeface="DejaVu Sans"/>
              </a:rPr>
              <a:t>Treat each other with respect and kindness, and show compassion.</a:t>
            </a:r>
            <a:endParaRPr lang="en-US" sz="1700" b="0" strike="noStrike" spc="-1">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CustomShape 1"/>
          <p:cNvSpPr/>
          <p:nvPr/>
        </p:nvSpPr>
        <p:spPr>
          <a:xfrm>
            <a:off x="42480" y="77400"/>
            <a:ext cx="7729560" cy="546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US" sz="1700" b="1" strike="noStrike" spc="-1" dirty="0">
                <a:solidFill>
                  <a:srgbClr val="000000"/>
                </a:solidFill>
                <a:latin typeface="Arial"/>
                <a:ea typeface="DejaVu Sans"/>
              </a:rPr>
              <a:t>As we close our group tonight,</a:t>
            </a:r>
            <a:r>
              <a:rPr lang="en-US" sz="1700" b="0" strike="noStrike" spc="-1" dirty="0">
                <a:solidFill>
                  <a:srgbClr val="000000"/>
                </a:solidFill>
                <a:latin typeface="Arial"/>
                <a:ea typeface="DejaVu Sans"/>
              </a:rPr>
              <a:t> </a:t>
            </a:r>
            <a:endParaRPr lang="en-US" sz="1700" b="0" strike="noStrike" spc="-1" dirty="0">
              <a:latin typeface="Arial"/>
            </a:endParaRPr>
          </a:p>
          <a:p>
            <a:pPr>
              <a:lnSpc>
                <a:spcPct val="100000"/>
              </a:lnSpc>
            </a:pP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We want to say, thank you, for working on living healthy with a mood disorder. </a:t>
            </a: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This is not an easy thing to do. Remember, you are not alone.</a:t>
            </a: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We are all here because we share the same struggles. We know that some </a:t>
            </a: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days are harder than others. On those days, we remind each other that there is hope. We also remind each other to reach out, because the tendency is to isolate and suffer alone. This does not help, and in fact: makes the pain worse.</a:t>
            </a:r>
            <a:endParaRPr lang="en-US" sz="1700" b="0" strike="noStrike" spc="-1" dirty="0">
              <a:latin typeface="Arial"/>
            </a:endParaRPr>
          </a:p>
          <a:p>
            <a:pPr>
              <a:lnSpc>
                <a:spcPct val="100000"/>
              </a:lnSpc>
            </a:pP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We remind each other to build a strong support team. Take care of yourself. </a:t>
            </a: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Keep your appointments with your healthcare provider. Communicate regularly </a:t>
            </a: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with your support team. Teach them how to help you. Control the disease rather than be controlled by it. Move from pain and anguish. Choose health.</a:t>
            </a:r>
            <a:endParaRPr lang="en-US" sz="1700" b="0" strike="noStrike" spc="-1" dirty="0">
              <a:latin typeface="Arial"/>
            </a:endParaRPr>
          </a:p>
          <a:p>
            <a:pPr>
              <a:lnSpc>
                <a:spcPct val="100000"/>
              </a:lnSpc>
            </a:pP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We thank you for being here tonight. Your sharing your victories and fears </a:t>
            </a: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helps me to deal with mine. We ask that you come frequently. There is work to do. Good health does not just happen. We thank you for taking care of yourself. </a:t>
            </a: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We’ve been there. We can help.</a:t>
            </a:r>
            <a:endParaRPr lang="en-US" sz="1700" b="0" strike="noStrike" spc="-1" dirty="0">
              <a:latin typeface="Arial"/>
            </a:endParaRPr>
          </a:p>
          <a:p>
            <a:pPr>
              <a:lnSpc>
                <a:spcPct val="100000"/>
              </a:lnSpc>
            </a:pPr>
            <a:endParaRPr lang="en-US" sz="1700" b="0" strike="noStrike" spc="-1" dirty="0">
              <a:latin typeface="Arial"/>
            </a:endParaRPr>
          </a:p>
          <a:p>
            <a:pPr>
              <a:lnSpc>
                <a:spcPct val="100000"/>
              </a:lnSpc>
            </a:pPr>
            <a:r>
              <a:rPr lang="en-US" sz="1700" b="0" strike="noStrike" spc="-1" dirty="0">
                <a:solidFill>
                  <a:srgbClr val="000000"/>
                </a:solidFill>
                <a:latin typeface="Arial"/>
                <a:ea typeface="DejaVu Sans"/>
              </a:rPr>
              <a:t>See you next meeting.</a:t>
            </a:r>
            <a:endParaRPr lang="en-US" sz="1700" b="0" strike="noStrike" spc="-1" dirty="0">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1040</TotalTime>
  <Words>493</Words>
  <Application>Microsoft Office PowerPoint</Application>
  <PresentationFormat>Custom</PresentationFormat>
  <Paragraphs>43</Paragraphs>
  <Slides>3</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vt:i4>
      </vt:variant>
    </vt:vector>
  </HeadingPairs>
  <TitlesOfParts>
    <vt:vector size="8" baseType="lpstr">
      <vt:lpstr>Arial</vt:lpstr>
      <vt:lpstr>Symbol</vt:lpstr>
      <vt:lpstr>Wingdings</vt:lpstr>
      <vt:lpstr>Office Theme</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Xavier Stien</dc:creator>
  <dc:description/>
  <cp:lastModifiedBy>Xavier Stien</cp:lastModifiedBy>
  <cp:revision>12</cp:revision>
  <dcterms:created xsi:type="dcterms:W3CDTF">2021-01-06T13:17:24Z</dcterms:created>
  <dcterms:modified xsi:type="dcterms:W3CDTF">2023-10-31T01:07:30Z</dcterms:modified>
  <dc:language>en-US</dc:language>
</cp:coreProperties>
</file>